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7" r:id="rId3"/>
    <p:sldId id="315" r:id="rId4"/>
    <p:sldId id="316" r:id="rId5"/>
    <p:sldId id="333" r:id="rId6"/>
    <p:sldId id="292" r:id="rId7"/>
    <p:sldId id="317" r:id="rId8"/>
    <p:sldId id="318" r:id="rId9"/>
    <p:sldId id="293" r:id="rId10"/>
    <p:sldId id="294" r:id="rId11"/>
    <p:sldId id="326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19" r:id="rId22"/>
    <p:sldId id="320" r:id="rId23"/>
    <p:sldId id="321" r:id="rId24"/>
    <p:sldId id="304" r:id="rId25"/>
    <p:sldId id="305" r:id="rId26"/>
    <p:sldId id="322" r:id="rId27"/>
    <p:sldId id="323" r:id="rId28"/>
    <p:sldId id="324" r:id="rId29"/>
    <p:sldId id="307" r:id="rId30"/>
    <p:sldId id="308" r:id="rId31"/>
    <p:sldId id="309" r:id="rId32"/>
    <p:sldId id="312" r:id="rId33"/>
    <p:sldId id="313" r:id="rId34"/>
    <p:sldId id="314" r:id="rId35"/>
    <p:sldId id="310" r:id="rId36"/>
    <p:sldId id="311" r:id="rId37"/>
    <p:sldId id="325" r:id="rId38"/>
    <p:sldId id="290" r:id="rId39"/>
    <p:sldId id="291" r:id="rId40"/>
    <p:sldId id="327" r:id="rId41"/>
    <p:sldId id="288" r:id="rId42"/>
    <p:sldId id="329" r:id="rId43"/>
    <p:sldId id="330" r:id="rId44"/>
    <p:sldId id="334" r:id="rId45"/>
    <p:sldId id="331" r:id="rId46"/>
    <p:sldId id="332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883FF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80326" autoAdjust="0"/>
  </p:normalViewPr>
  <p:slideViewPr>
    <p:cSldViewPr snapToGrid="0" snapToObjects="1">
      <p:cViewPr varScale="1">
        <p:scale>
          <a:sx n="115" d="100"/>
          <a:sy n="115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8BBC-CB8D-434B-8BA1-27D260260182}" type="datetimeFigureOut">
              <a:t>2017-02-10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73E8D-CAD7-AC49-9D2B-257FE6B88CA5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altLang="ko-KR" dirty="0" smtClean="0"/>
          </a:p>
          <a:p>
            <a:r>
              <a:rPr lang="ko-KR" altLang="en-US" dirty="0" smtClean="0"/>
              <a:t>알고리즘 약간은 깊이 있는 이해</a:t>
            </a:r>
            <a:endParaRPr lang="en-US" altLang="ko-KR" dirty="0" smtClean="0"/>
          </a:p>
          <a:p>
            <a:r>
              <a:rPr lang="ko-KR" altLang="en-US" dirty="0" smtClean="0"/>
              <a:t>그것을 통한 실제 구현 과 응용</a:t>
            </a:r>
            <a:endParaRPr lang="en-US" altLang="ko-KR" dirty="0" smtClean="0"/>
          </a:p>
          <a:p>
            <a:r>
              <a:rPr lang="ko-KR" altLang="en-US" dirty="0" smtClean="0"/>
              <a:t>시스템 </a:t>
            </a:r>
            <a:r>
              <a:rPr lang="en-US" altLang="ko-KR" dirty="0" smtClean="0"/>
              <a:t>Area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Deep-Learning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en-US" altLang="ko-KR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96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y </a:t>
            </a:r>
            <a:r>
              <a:rPr kumimoji="1" lang="ko-KR" altLang="en-US"/>
              <a:t>햇</a:t>
            </a:r>
            <a:r>
              <a:rPr kumimoji="1" lang="en-US" altLang="ko-KR" baseline="0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h, f</a:t>
            </a:r>
            <a:r>
              <a:rPr kumimoji="1" lang="en-US" altLang="ko-KR" baseline="0"/>
              <a:t> </a:t>
            </a:r>
            <a:r>
              <a:rPr kumimoji="1" lang="ko-KR" altLang="en-US" baseline="0"/>
              <a:t>등으로 쓰기도 함</a:t>
            </a:r>
            <a:r>
              <a:rPr kumimoji="1" lang="en-US" altLang="ko-KR" baseline="0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73E8D-CAD7-AC49-9D2B-257FE6B88CA5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uk-UA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02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y </a:t>
            </a:r>
            <a:r>
              <a:rPr kumimoji="1" lang="ko-KR" altLang="en-US"/>
              <a:t>햇</a:t>
            </a:r>
            <a:r>
              <a:rPr kumimoji="1" lang="en-US" altLang="ko-KR" baseline="0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h, f</a:t>
            </a:r>
            <a:r>
              <a:rPr kumimoji="1" lang="en-US" altLang="ko-KR" baseline="0"/>
              <a:t> </a:t>
            </a:r>
            <a:r>
              <a:rPr kumimoji="1" lang="ko-KR" altLang="en-US" baseline="0"/>
              <a:t>등으로 쓰기도 함</a:t>
            </a:r>
            <a:r>
              <a:rPr kumimoji="1" lang="en-US" altLang="ko-KR" baseline="0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73E8D-CAD7-AC49-9D2B-257FE6B88CA5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uk-UA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3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97CD-0149-4CBA-83CA-AB49416E62F9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8D01-1B5C-4A80-BE88-C66EEC68FA0F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00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84C8-AA03-412F-B9C2-68D98E9CF142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9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3037" y="1087395"/>
            <a:ext cx="11640065" cy="5089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</a:t>
            </a:r>
            <a:r>
              <a:rPr kumimoji="1" lang="ko-KR" altLang="en-US" dirty="0"/>
              <a:t>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C2027-42D5-4C33-A98E-73431C096228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2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ejaymin.github.io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unkim.github.io/m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dumoulin/conv_arithmetic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/blob/master/5.CNN/CNNforMNIST-tensorboard.ipynb" TargetMode="External"/><Relationship Id="rId2" Type="http://schemas.openxmlformats.org/officeDocument/2006/relationships/hyperlink" Target="https://github.com/leejaymin/TensorFlowLecture/blob/master/5.CNN/CNNforMNIST.ipyn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88232614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ko-KR" sz="4800" b="1" dirty="0" smtClean="0"/>
              <a:t>Machine Learning to Deep Learning_3</a:t>
            </a:r>
            <a:endParaRPr kumimoji="1" lang="ko-KR" altLang="en-US" sz="4400" b="1" dirty="0"/>
          </a:p>
        </p:txBody>
      </p:sp>
      <p:sp>
        <p:nvSpPr>
          <p:cNvPr id="6" name="부제 2"/>
          <p:cNvSpPr>
            <a:spLocks noGrp="1"/>
          </p:cNvSpPr>
          <p:nvPr>
            <p:ph type="subTitle" idx="1"/>
          </p:nvPr>
        </p:nvSpPr>
        <p:spPr>
          <a:xfrm>
            <a:off x="1115962" y="3602038"/>
            <a:ext cx="9960077" cy="2454378"/>
          </a:xfrm>
        </p:spPr>
        <p:txBody>
          <a:bodyPr anchor="ctr">
            <a:noAutofit/>
          </a:bodyPr>
          <a:lstStyle/>
          <a:p>
            <a:r>
              <a:rPr kumimoji="1" lang="en-US" altLang="ko-KR" sz="2000" dirty="0"/>
              <a:t>Tutorial code: </a:t>
            </a:r>
            <a:r>
              <a:rPr kumimoji="1" lang="en-US" altLang="ko-KR" sz="2000" dirty="0">
                <a:hlinkClick r:id="rId3"/>
              </a:rPr>
              <a:t>https://github.com/leejaymin/TensorFlowLecture</a:t>
            </a:r>
            <a:r>
              <a:rPr kumimoji="1" lang="en-US" altLang="ko-KR" sz="2000" dirty="0"/>
              <a:t>   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2017. 02. </a:t>
            </a:r>
            <a:r>
              <a:rPr kumimoji="1" lang="en-US" altLang="ko-KR" sz="2000" dirty="0" smtClean="0"/>
              <a:t>06</a:t>
            </a:r>
            <a:endParaRPr kumimoji="1" lang="en-US" altLang="ko-KR" sz="2000" dirty="0"/>
          </a:p>
          <a:p>
            <a:r>
              <a:rPr kumimoji="1" lang="en-US" altLang="ko-KR" sz="2000" dirty="0" err="1"/>
              <a:t>Jemin</a:t>
            </a:r>
            <a:r>
              <a:rPr kumimoji="1" lang="en-US" altLang="ko-KR" sz="2000" dirty="0"/>
              <a:t> Lee (leejaymin@cnu.ac.kr)</a:t>
            </a:r>
          </a:p>
          <a:p>
            <a:r>
              <a:rPr kumimoji="1" lang="en-US" altLang="ko-KR" sz="2000" dirty="0" err="1"/>
              <a:t>Hompage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hlinkClick r:id="rId4"/>
              </a:rPr>
              <a:t>https://leejaymin.github.io/index.html</a:t>
            </a:r>
            <a:r>
              <a:rPr kumimoji="1" lang="en-US" altLang="ko-KR" sz="2000" dirty="0"/>
              <a:t>  </a:t>
            </a:r>
            <a:endParaRPr kumimoji="1"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6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" y="396565"/>
            <a:ext cx="9773264" cy="5814819"/>
          </a:xfrm>
          <a:prstGeom prst="rect">
            <a:avLst/>
          </a:prstGeom>
        </p:spPr>
      </p:pic>
      <p:pic>
        <p:nvPicPr>
          <p:cNvPr id="1026" name="Picture 2" descr="http://cfile25.uf.tistory.com/image/182F4639510F9D66259B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9" y="3119940"/>
            <a:ext cx="4738502" cy="29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모두를 위한 머신러닝 시즌</a:t>
            </a:r>
            <a:r>
              <a:rPr lang="en-US" altLang="ko-KR" dirty="0" smtClean="0">
                <a:hlinkClick r:id="rId4"/>
              </a:rPr>
              <a:t>1, </a:t>
            </a:r>
            <a:r>
              <a:rPr lang="ko-KR" altLang="en-US" dirty="0" smtClean="0">
                <a:hlinkClick r:id="rId4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53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6" y="360393"/>
            <a:ext cx="6946049" cy="59959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61021" y="6443547"/>
            <a:ext cx="524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http://cs231n.github.io/convolutional-networks</a:t>
            </a:r>
            <a:r>
              <a:rPr lang="ko-KR" altLang="en-US" smtClean="0">
                <a:hlinkClick r:id="rId3"/>
              </a:rPr>
              <a:t>/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Let’s look at other areas with the same filter(w)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 many numbers can we get?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5" y="1846940"/>
            <a:ext cx="3305175" cy="32289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22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17" y="792897"/>
            <a:ext cx="9654633" cy="52403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69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8" y="485890"/>
            <a:ext cx="9782175" cy="57084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34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48" y="520738"/>
            <a:ext cx="9832179" cy="560128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1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3" y="239209"/>
            <a:ext cx="10432658" cy="611714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55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38" y="207343"/>
            <a:ext cx="10314182" cy="61802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17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23" y="351861"/>
            <a:ext cx="10514903" cy="600448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16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2" y="169011"/>
            <a:ext cx="10466564" cy="61873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18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Fundamental Machine Learning (1</a:t>
            </a:r>
            <a:r>
              <a:rPr lang="ko-KR" altLang="en-US" sz="1800" b="1" dirty="0" smtClean="0">
                <a:solidFill>
                  <a:schemeClr val="bg1">
                    <a:lumMod val="75000"/>
                  </a:schemeClr>
                </a:solidFill>
              </a:rPr>
              <a:t>일차</a:t>
            </a: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Linear Regression: </a:t>
            </a:r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</a:rPr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Logistic Regression (Single Neuron=Perceptron):</a:t>
            </a:r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</a:rPr>
              <a:t> Sigmoid (Logistic function), Convexity, </a:t>
            </a:r>
            <a:b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</a:rPr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Multiple Perceptron (Hidden Layer): </a:t>
            </a:r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</a:rPr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Deep Neural Network Breakthrough (2-3</a:t>
            </a:r>
            <a:r>
              <a:rPr lang="ko-KR" altLang="en-US" sz="1800" b="1" dirty="0" smtClean="0">
                <a:solidFill>
                  <a:schemeClr val="bg1">
                    <a:lumMod val="75000"/>
                  </a:schemeClr>
                </a:solidFill>
              </a:rPr>
              <a:t>일차</a:t>
            </a: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TensorFlow Basic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DNN, </a:t>
            </a:r>
            <a:r>
              <a:rPr lang="en-US" altLang="ko-KR" sz="1800" b="1" dirty="0" err="1" smtClean="0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</a:rPr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Convolutional Neural Network (CNN)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How to apply DNN into real world problem (?)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Use-case: </a:t>
            </a:r>
            <a:r>
              <a:rPr lang="en-US" altLang="ko-KR" sz="1800" dirty="0" err="1" smtClean="0"/>
              <a:t>smarttention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2016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76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55" y="0"/>
            <a:ext cx="10560884" cy="63563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34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 Image </a:t>
            </a:r>
            <a:r>
              <a:rPr lang="ko-KR" altLang="en-US" dirty="0"/>
              <a:t>크기 계산</a:t>
            </a:r>
            <a:r>
              <a:rPr lang="en-US" altLang="ko-KR" dirty="0"/>
              <a:t>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34"/>
              <p:cNvSpPr txBox="1"/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+1=2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35"/>
          <p:cNvSpPr txBox="1"/>
          <p:nvPr/>
        </p:nvSpPr>
        <p:spPr>
          <a:xfrm>
            <a:off x="3580083" y="3526971"/>
            <a:ext cx="2392001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4x4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3x3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84" y="3333197"/>
            <a:ext cx="2291310" cy="24321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23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 </a:t>
            </a:r>
            <a:r>
              <a:rPr lang="en-US" altLang="ko-KR" dirty="0" smtClean="0"/>
              <a:t>Image </a:t>
            </a:r>
            <a:r>
              <a:rPr lang="ko-KR" altLang="en-US" dirty="0"/>
              <a:t>크기 계산</a:t>
            </a:r>
            <a:r>
              <a:rPr lang="en-US" altLang="ko-KR" dirty="0" smtClean="0"/>
              <a:t>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34"/>
              <p:cNvSpPr txBox="1"/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5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+1=2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86" y="1977243"/>
                <a:ext cx="4546629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35"/>
          <p:cNvSpPr txBox="1"/>
          <p:nvPr/>
        </p:nvSpPr>
        <p:spPr>
          <a:xfrm>
            <a:off x="3580083" y="3526971"/>
            <a:ext cx="239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5x5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3x3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41" y="3267987"/>
            <a:ext cx="2615978" cy="25625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54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Padding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34"/>
              <p:cNvSpPr txBox="1"/>
              <p:nvPr/>
            </p:nvSpPr>
            <p:spPr>
              <a:xfrm>
                <a:off x="2919329" y="1977243"/>
                <a:ext cx="6353342" cy="712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charset="0"/>
                        </a:rPr>
                        <m:t>𝑜</m:t>
                      </m:r>
                      <m:r>
                        <a:rPr kumimoji="1" lang="en-US" altLang="ko-KR" sz="2400" b="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5</m:t>
                              </m:r>
                              <m:r>
                                <a:rPr kumimoji="1" lang="en-US" altLang="ko-KR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4+2×2</m:t>
                              </m:r>
                            </m:num>
                            <m:den>
                              <m:r>
                                <a:rPr kumimoji="1" lang="en-US" altLang="ko-KR" sz="2400" b="0" i="1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>
                          <a:latin typeface="Cambria Math" charset="0"/>
                        </a:rPr>
                        <m:t>+1=6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6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329" y="1977243"/>
                <a:ext cx="6353342" cy="712054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35"/>
          <p:cNvSpPr txBox="1"/>
          <p:nvPr/>
        </p:nvSpPr>
        <p:spPr>
          <a:xfrm>
            <a:off x="3580083" y="3526971"/>
            <a:ext cx="239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/>
              <a:t>입력</a:t>
            </a:r>
            <a:r>
              <a:rPr kumimoji="1" lang="en-US" altLang="ko-KR" sz="2400"/>
              <a:t>(i): 5x5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필터</a:t>
            </a:r>
            <a:r>
              <a:rPr kumimoji="1" lang="en-US" altLang="ko-KR" sz="2400"/>
              <a:t>(f): 4x4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스트라이드</a:t>
            </a:r>
            <a:r>
              <a:rPr kumimoji="1" lang="en-US" altLang="ko-KR" sz="2400"/>
              <a:t>(s): 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24" y="3199294"/>
            <a:ext cx="2698769" cy="29550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47354" y="6356350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github.com/vdumoulin/conv_arithmetic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28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Map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0" y="1108620"/>
            <a:ext cx="10369349" cy="51194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20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1" y="808153"/>
            <a:ext cx="10563231" cy="52742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77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7" y="654205"/>
            <a:ext cx="9858065" cy="55460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69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7" y="649441"/>
            <a:ext cx="9962601" cy="559524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96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92" y="530071"/>
            <a:ext cx="10466808" cy="58262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18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" y="115242"/>
            <a:ext cx="9887300" cy="62411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62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Connected(Dense) Neural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147762"/>
            <a:ext cx="6457950" cy="45624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68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4" y="159397"/>
            <a:ext cx="10129374" cy="61969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96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Polling (subsampling)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가중치를 곱하거나 바이어스를 더하는 것이 없음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입력 </a:t>
            </a:r>
            <a:r>
              <a:rPr kumimoji="1" lang="ko-KR" altLang="en-US" dirty="0" err="1"/>
              <a:t>맵에서</a:t>
            </a:r>
            <a:r>
              <a:rPr kumimoji="1" lang="ko-KR" altLang="en-US" dirty="0"/>
              <a:t> 읽은 데이터를 재 가공함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보통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크기와 </a:t>
            </a:r>
            <a:r>
              <a:rPr kumimoji="1" lang="ko-KR" altLang="en-US" dirty="0" err="1"/>
              <a:t>스트라이드</a:t>
            </a:r>
            <a:r>
              <a:rPr kumimoji="1" lang="ko-KR" altLang="en-US" dirty="0"/>
              <a:t> 크기가 같음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8" y="3873500"/>
            <a:ext cx="9353550" cy="284797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40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70" y="246784"/>
            <a:ext cx="9258417" cy="62921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353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2" y="106109"/>
            <a:ext cx="9702257" cy="625024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15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Connected Layer (FC Layer)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Contains neurons that connect to the entire input volume, as in ordinary Neural Networks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59" y="1924070"/>
            <a:ext cx="7962422" cy="487125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453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0795" y="381538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평균 풀링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8" y="1214919"/>
            <a:ext cx="8152738" cy="5159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텍스트 상자 37"/>
              <p:cNvSpPr txBox="1"/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𝑜</m:t>
                      </m:r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5−3</m:t>
                          </m:r>
                        </m:num>
                        <m:den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den>
                      </m:f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+1=3</m:t>
                      </m:r>
                    </m:oMath>
                  </m:oMathPara>
                </a14:m>
                <a:endPara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텍스트 상자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7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0795" y="381538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맥스 풀링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9" y="1232450"/>
            <a:ext cx="8233268" cy="5172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𝑜</m:t>
                      </m:r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ko-KR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5−3</m:t>
                          </m:r>
                        </m:num>
                        <m:den>
                          <m:r>
                            <a:rPr kumimoji="1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den>
                      </m:f>
                      <m:r>
                        <a:rPr kumimoji="1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+1=3</m:t>
                      </m:r>
                    </m:oMath>
                  </m:oMathPara>
                </a14:m>
                <a:endPara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37" y="966313"/>
                <a:ext cx="2235677" cy="21166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5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24000" y="2765502"/>
            <a:ext cx="9144000" cy="1157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b="1" dirty="0" smtClean="0"/>
              <a:t>MNIST </a:t>
            </a:r>
            <a:r>
              <a:rPr kumimoji="1" lang="ko-KR" altLang="en-US" b="1" dirty="0" smtClean="0"/>
              <a:t>실습</a:t>
            </a:r>
            <a:endParaRPr kumimoji="1"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559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구현할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코드 위치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err="1" smtClean="0"/>
              <a:t>일반코드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github.com/leejaymin/TensorFlowLecture/blob/master/5.CNN/CNNforMNIST.ipynb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github.com/leejaymin/TensorFlowLecture/blob/master/5.CNN/CNNforMNIST-tensorboard.ipynb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cxnSp>
        <p:nvCxnSpPr>
          <p:cNvPr id="72" name="직선 연결선 71"/>
          <p:cNvCxnSpPr>
            <a:endCxn id="110" idx="2"/>
          </p:cNvCxnSpPr>
          <p:nvPr/>
        </p:nvCxnSpPr>
        <p:spPr>
          <a:xfrm flipV="1">
            <a:off x="9460395" y="3760730"/>
            <a:ext cx="990515" cy="889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110" idx="2"/>
          </p:cNvCxnSpPr>
          <p:nvPr/>
        </p:nvCxnSpPr>
        <p:spPr>
          <a:xfrm flipV="1">
            <a:off x="9520849" y="3760730"/>
            <a:ext cx="930061" cy="1070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624114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749882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57196" y="4218814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880060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42980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32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68084" y="37293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C(28x28)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344393" y="4738554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1780" y="372934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Input(28x28)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1030776" y="4599814"/>
            <a:ext cx="974670" cy="138740"/>
            <a:chOff x="2859578" y="3732414"/>
            <a:chExt cx="1147157" cy="152400"/>
          </a:xfrm>
        </p:grpSpPr>
        <p:sp>
          <p:nvSpPr>
            <p:cNvPr id="83" name="직사각형 82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각 삼각형 83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3173863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287019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00174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853089" y="372984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POOL(14x14)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000236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32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93924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619692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49870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412790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64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37894" y="37293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C(14x14)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043673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156829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269984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22899" y="372984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POOL(7x7)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70046" y="534192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64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418629" y="414944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544397" y="426730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74575" y="4404465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37495" y="5341920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128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462599" y="372934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C(7x7)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8968378" y="44474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9081534" y="4572105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194689" y="4676014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647604" y="372984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POOL(4x4)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794751" y="5341920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Activation Map 128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450910" y="3666421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0450910" y="3951229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450910" y="5411788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0450910" y="5696596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460856" y="4312238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460856" y="5112434"/>
            <a:ext cx="195294" cy="188617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786169" y="191163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FC(2048,625)</a:t>
            </a:r>
          </a:p>
        </p:txBody>
      </p:sp>
      <p:sp>
        <p:nvSpPr>
          <p:cNvPr id="117" name="타원 116"/>
          <p:cNvSpPr/>
          <p:nvPr/>
        </p:nvSpPr>
        <p:spPr>
          <a:xfrm>
            <a:off x="11297008" y="4418027"/>
            <a:ext cx="195294" cy="1886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1297008" y="4969535"/>
            <a:ext cx="195294" cy="1886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809474" y="36532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FC(625,10)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261469" y="4685601"/>
            <a:ext cx="461665" cy="194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425317" y="4634304"/>
            <a:ext cx="461665" cy="2975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2794460" y="4858358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3989734" y="5041179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676117" y="4902439"/>
            <a:ext cx="974670" cy="138740"/>
            <a:chOff x="2859578" y="3732414"/>
            <a:chExt cx="1147157" cy="152400"/>
          </a:xfrm>
        </p:grpSpPr>
        <p:sp>
          <p:nvSpPr>
            <p:cNvPr id="125" name="직사각형 124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각 삼각형 125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7" name="직선 연결선 126"/>
          <p:cNvCxnSpPr/>
          <p:nvPr/>
        </p:nvCxnSpPr>
        <p:spPr>
          <a:xfrm>
            <a:off x="5664270" y="4858358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6884288" y="4861664"/>
            <a:ext cx="5148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3x3x1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6570671" y="4722924"/>
            <a:ext cx="974670" cy="138740"/>
            <a:chOff x="2859578" y="3732414"/>
            <a:chExt cx="1147157" cy="152400"/>
          </a:xfrm>
        </p:grpSpPr>
        <p:sp>
          <p:nvSpPr>
            <p:cNvPr id="130" name="직사각형 129"/>
            <p:cNvSpPr/>
            <p:nvPr/>
          </p:nvSpPr>
          <p:spPr>
            <a:xfrm>
              <a:off x="2859578" y="3732414"/>
              <a:ext cx="127462" cy="152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각 삼각형 130"/>
            <p:cNvSpPr/>
            <p:nvPr/>
          </p:nvSpPr>
          <p:spPr>
            <a:xfrm>
              <a:off x="2987040" y="3732414"/>
              <a:ext cx="1019695" cy="152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2" name="직선 연결선 131"/>
          <p:cNvCxnSpPr/>
          <p:nvPr/>
        </p:nvCxnSpPr>
        <p:spPr>
          <a:xfrm>
            <a:off x="8588975" y="4843967"/>
            <a:ext cx="605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107" idx="3"/>
            <a:endCxn id="110" idx="2"/>
          </p:cNvCxnSpPr>
          <p:nvPr/>
        </p:nvCxnSpPr>
        <p:spPr>
          <a:xfrm flipV="1">
            <a:off x="9651889" y="3760730"/>
            <a:ext cx="799021" cy="11438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17" idx="2"/>
            <a:endCxn id="110" idx="6"/>
          </p:cNvCxnSpPr>
          <p:nvPr/>
        </p:nvCxnSpPr>
        <p:spPr>
          <a:xfrm flipH="1" flipV="1">
            <a:off x="10646204" y="3760730"/>
            <a:ext cx="650804" cy="7516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117" idx="3"/>
            <a:endCxn id="113" idx="6"/>
          </p:cNvCxnSpPr>
          <p:nvPr/>
        </p:nvCxnSpPr>
        <p:spPr>
          <a:xfrm flipH="1">
            <a:off x="10646204" y="4579022"/>
            <a:ext cx="679404" cy="12118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 flipV="1">
            <a:off x="11492301" y="4506414"/>
            <a:ext cx="333515" cy="17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1503406" y="41078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</a:p>
        </p:txBody>
      </p:sp>
      <p:cxnSp>
        <p:nvCxnSpPr>
          <p:cNvPr id="138" name="직선 연결선 137"/>
          <p:cNvCxnSpPr/>
          <p:nvPr/>
        </p:nvCxnSpPr>
        <p:spPr>
          <a:xfrm flipH="1" flipV="1">
            <a:off x="11488549" y="5065443"/>
            <a:ext cx="333515" cy="17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1499654" y="46669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7012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Parameter updates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1" y="1234688"/>
            <a:ext cx="5905500" cy="4572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26" y="1234688"/>
            <a:ext cx="5905500" cy="4572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6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71" y="102387"/>
            <a:ext cx="6829022" cy="66190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320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Initialization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Truncated normal initialization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050" name="Picture 2" descr="http://cfile26.uf.tistory.com/image/22223E3F586AFE6624CB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" y="1813412"/>
            <a:ext cx="11976164" cy="45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2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2689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One</a:t>
            </a:r>
            <a:r>
              <a:rPr lang="ko-KR" altLang="en-US" dirty="0"/>
              <a:t> </a:t>
            </a:r>
            <a:r>
              <a:rPr lang="en-US" altLang="ko-KR" dirty="0" smtClean="0"/>
              <a:t>hidden layer</a:t>
            </a:r>
          </a:p>
          <a:p>
            <a:pPr lvl="1"/>
            <a:r>
              <a:rPr lang="en-US" altLang="ko-KR" dirty="0" smtClean="0"/>
              <a:t>Testing accuracy: ~92%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5-layer MLP with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en-US" altLang="ko-KR" dirty="0" smtClean="0"/>
              <a:t>, Sigmoid,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Testing accuracy: </a:t>
            </a:r>
            <a:r>
              <a:rPr lang="en-US" altLang="ko-KR" dirty="0" smtClean="0"/>
              <a:t>~97%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Pre-training </a:t>
            </a:r>
            <a:r>
              <a:rPr lang="en-US" altLang="ko-KR" dirty="0"/>
              <a:t>and </a:t>
            </a:r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Xavier </a:t>
            </a:r>
            <a:r>
              <a:rPr lang="en-US" altLang="ko-KR" dirty="0" err="1" smtClean="0"/>
              <a:t>init.</a:t>
            </a:r>
            <a:r>
              <a:rPr lang="en-US" altLang="ko-KR" dirty="0" smtClean="0"/>
              <a:t> and new regularization</a:t>
            </a:r>
          </a:p>
          <a:p>
            <a:pPr lvl="1"/>
            <a:r>
              <a:rPr lang="en-US" altLang="ko-KR" dirty="0"/>
              <a:t>Testing accuracy: </a:t>
            </a:r>
            <a:r>
              <a:rPr lang="en-US" altLang="ko-KR" dirty="0" smtClean="0"/>
              <a:t>~99%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Convolutional Neural Network</a:t>
            </a:r>
          </a:p>
          <a:p>
            <a:pPr lvl="1"/>
            <a:r>
              <a:rPr lang="en-US" altLang="ko-KR" dirty="0"/>
              <a:t>Testing accuracy</a:t>
            </a:r>
            <a:r>
              <a:rPr lang="en-US" altLang="ko-KR" dirty="0" smtClean="0"/>
              <a:t>: 100%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0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Break down the CNN in more detail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Input: 28x28x1, memory: 784, weights: 0</a:t>
            </a:r>
          </a:p>
          <a:p>
            <a:r>
              <a:rPr lang="en-US" altLang="ko-KR" dirty="0" smtClean="0"/>
              <a:t>Conv-32: 28x28x32, </a:t>
            </a:r>
            <a:r>
              <a:rPr lang="en-US" altLang="ko-KR" dirty="0"/>
              <a:t>memory: </a:t>
            </a:r>
            <a:r>
              <a:rPr lang="en-US" altLang="ko-KR" dirty="0" smtClean="0"/>
              <a:t>25k</a:t>
            </a:r>
            <a:r>
              <a:rPr lang="en-US" altLang="ko-KR" dirty="0"/>
              <a:t> , weights: </a:t>
            </a:r>
            <a:r>
              <a:rPr lang="en-US" altLang="ko-KR" dirty="0" smtClean="0"/>
              <a:t>3*3*1*32 = 288</a:t>
            </a:r>
          </a:p>
          <a:p>
            <a:r>
              <a:rPr lang="en-US" altLang="ko-KR" dirty="0" smtClean="0"/>
              <a:t>Pool2- 14x14x32</a:t>
            </a:r>
            <a:r>
              <a:rPr lang="en-US" altLang="ko-KR" dirty="0"/>
              <a:t> , memory: </a:t>
            </a:r>
            <a:r>
              <a:rPr lang="en-US" altLang="ko-KR" dirty="0" smtClean="0"/>
              <a:t>6k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Conv-64: 14x14x64</a:t>
            </a:r>
            <a:r>
              <a:rPr lang="en-US" altLang="ko-KR" dirty="0"/>
              <a:t> , memory: </a:t>
            </a:r>
            <a:r>
              <a:rPr lang="en-US" altLang="ko-KR" dirty="0" smtClean="0"/>
              <a:t>12k</a:t>
            </a:r>
            <a:r>
              <a:rPr lang="en-US" altLang="ko-KR" dirty="0"/>
              <a:t> , weights</a:t>
            </a:r>
            <a:r>
              <a:rPr lang="en-US" altLang="ko-KR" dirty="0" smtClean="0"/>
              <a:t>: 3*3*1*64</a:t>
            </a:r>
            <a:r>
              <a:rPr lang="en-US" altLang="ko-KR" dirty="0"/>
              <a:t> =</a:t>
            </a:r>
            <a:r>
              <a:rPr lang="en-US" altLang="ko-KR" dirty="0" smtClean="0"/>
              <a:t> 576</a:t>
            </a:r>
          </a:p>
          <a:p>
            <a:r>
              <a:rPr lang="en-US" altLang="ko-KR" dirty="0" smtClean="0"/>
              <a:t>Pool2: 7x7x64</a:t>
            </a:r>
            <a:r>
              <a:rPr lang="en-US" altLang="ko-KR" dirty="0"/>
              <a:t> , memory: </a:t>
            </a:r>
            <a:r>
              <a:rPr lang="en-US" altLang="ko-KR" dirty="0" smtClean="0"/>
              <a:t>3k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Conv-128: 7x7x128</a:t>
            </a:r>
            <a:r>
              <a:rPr lang="en-US" altLang="ko-KR" dirty="0"/>
              <a:t> , memory: </a:t>
            </a:r>
            <a:r>
              <a:rPr lang="en-US" altLang="ko-KR" dirty="0" smtClean="0"/>
              <a:t>6k</a:t>
            </a:r>
            <a:r>
              <a:rPr lang="en-US" altLang="ko-KR" dirty="0"/>
              <a:t> , weights</a:t>
            </a:r>
            <a:r>
              <a:rPr lang="en-US" altLang="ko-KR" dirty="0" smtClean="0"/>
              <a:t>: 3*3*1*128</a:t>
            </a:r>
            <a:r>
              <a:rPr lang="en-US" altLang="ko-KR" dirty="0"/>
              <a:t> =</a:t>
            </a:r>
            <a:r>
              <a:rPr lang="en-US" altLang="ko-KR" dirty="0" smtClean="0"/>
              <a:t> 1,152</a:t>
            </a:r>
          </a:p>
          <a:p>
            <a:r>
              <a:rPr lang="en-US" altLang="ko-KR" dirty="0" smtClean="0"/>
              <a:t>Pool2: 4x4x128</a:t>
            </a:r>
            <a:r>
              <a:rPr lang="en-US" altLang="ko-KR" dirty="0"/>
              <a:t> , memory: </a:t>
            </a:r>
            <a:r>
              <a:rPr lang="en-US" altLang="ko-KR" dirty="0" smtClean="0"/>
              <a:t>2k</a:t>
            </a:r>
            <a:r>
              <a:rPr lang="en-US" altLang="ko-KR" dirty="0"/>
              <a:t> , weights: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FC: 1x1x2048 , memory: 2k</a:t>
            </a:r>
            <a:r>
              <a:rPr lang="en-US" altLang="ko-KR" dirty="0"/>
              <a:t> , </a:t>
            </a:r>
            <a:r>
              <a:rPr lang="en-US" altLang="ko-KR" dirty="0">
                <a:solidFill>
                  <a:srgbClr val="FF0000"/>
                </a:solidFill>
              </a:rPr>
              <a:t>weights: </a:t>
            </a:r>
            <a:r>
              <a:rPr lang="en-US" altLang="ko-KR" dirty="0" smtClean="0">
                <a:solidFill>
                  <a:srgbClr val="FF0000"/>
                </a:solidFill>
              </a:rPr>
              <a:t>4*4*128*2048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= 4,194,304</a:t>
            </a:r>
          </a:p>
          <a:p>
            <a:r>
              <a:rPr lang="en-US" altLang="ko-KR" dirty="0" smtClean="0"/>
              <a:t>FC: 1x1x10</a:t>
            </a:r>
            <a:r>
              <a:rPr lang="en-US" altLang="ko-KR" dirty="0"/>
              <a:t> , memory: </a:t>
            </a:r>
            <a:r>
              <a:rPr lang="en-US" altLang="ko-KR" dirty="0" smtClean="0"/>
              <a:t>10</a:t>
            </a:r>
            <a:r>
              <a:rPr lang="en-US" altLang="ko-KR" dirty="0"/>
              <a:t> , weights: </a:t>
            </a:r>
            <a:r>
              <a:rPr lang="en-US" altLang="ko-KR" dirty="0" smtClean="0"/>
              <a:t>2048*10</a:t>
            </a:r>
            <a:r>
              <a:rPr lang="en-US" altLang="ko-KR" dirty="0"/>
              <a:t> = </a:t>
            </a:r>
            <a:r>
              <a:rPr lang="en-US" altLang="ko-KR" dirty="0" smtClean="0"/>
              <a:t>20,480</a:t>
            </a:r>
          </a:p>
          <a:p>
            <a:r>
              <a:rPr lang="en-US" altLang="ko-KR" dirty="0"/>
              <a:t>Total memory: </a:t>
            </a:r>
            <a:r>
              <a:rPr lang="en-US" altLang="ko-KR" dirty="0" smtClean="0"/>
              <a:t>56.794k * 4bytes ~=227.176k (only forward per a image)</a:t>
            </a:r>
          </a:p>
          <a:p>
            <a:r>
              <a:rPr lang="en-US" altLang="ko-KR" dirty="0" smtClean="0"/>
              <a:t>Total </a:t>
            </a:r>
            <a:r>
              <a:rPr lang="en-US" altLang="ko-KR" dirty="0" err="1" smtClean="0"/>
              <a:t>params</a:t>
            </a:r>
            <a:r>
              <a:rPr lang="en-US" altLang="ko-KR" dirty="0" smtClean="0"/>
              <a:t>: 4,216,800 (4M) parameters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65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26895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One</a:t>
            </a:r>
            <a:r>
              <a:rPr lang="ko-KR" altLang="en-US" dirty="0"/>
              <a:t> </a:t>
            </a:r>
            <a:r>
              <a:rPr lang="en-US" altLang="ko-KR" dirty="0" smtClean="0"/>
              <a:t>hidden layer</a:t>
            </a:r>
          </a:p>
          <a:p>
            <a:pPr lvl="1"/>
            <a:r>
              <a:rPr lang="en-US" altLang="ko-KR" dirty="0" smtClean="0"/>
              <a:t>Testing accuracy: ~92%</a:t>
            </a:r>
          </a:p>
          <a:p>
            <a:pPr lvl="1"/>
            <a:r>
              <a:rPr lang="en-US" altLang="ko-KR" dirty="0" smtClean="0"/>
              <a:t>Memory: (784 </a:t>
            </a:r>
            <a:r>
              <a:rPr lang="en-US" altLang="ko-KR" dirty="0"/>
              <a:t>+ </a:t>
            </a:r>
            <a:r>
              <a:rPr lang="en-US" altLang="ko-KR" dirty="0" smtClean="0"/>
              <a:t>(784*256)+10) * 4bytes </a:t>
            </a:r>
            <a:r>
              <a:rPr lang="en-US" altLang="ko-KR" dirty="0"/>
              <a:t>= </a:t>
            </a:r>
            <a:r>
              <a:rPr lang="en-US" altLang="ko-KR" dirty="0" smtClean="0"/>
              <a:t>805,992 (804k)</a:t>
            </a:r>
          </a:p>
          <a:p>
            <a:pPr lvl="1"/>
            <a:r>
              <a:rPr lang="en-US" altLang="ko-KR" dirty="0" err="1" smtClean="0"/>
              <a:t>Params</a:t>
            </a:r>
            <a:r>
              <a:rPr lang="en-US" altLang="ko-KR" dirty="0" smtClean="0"/>
              <a:t>: [256,28x28+1] + </a:t>
            </a:r>
            <a:r>
              <a:rPr lang="en-US" altLang="ko-KR" dirty="0"/>
              <a:t>[10,256+1]=</a:t>
            </a:r>
            <a:r>
              <a:rPr lang="en-US" altLang="ko-KR" dirty="0" smtClean="0"/>
              <a:t>203,530 (203k) parameters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Convolutional Neural Network</a:t>
            </a:r>
          </a:p>
          <a:p>
            <a:pPr lvl="1"/>
            <a:r>
              <a:rPr lang="en-US" altLang="ko-KR" dirty="0"/>
              <a:t>Testing accuracy</a:t>
            </a:r>
            <a:r>
              <a:rPr lang="en-US" altLang="ko-KR" dirty="0" smtClean="0"/>
              <a:t>: 100%</a:t>
            </a:r>
          </a:p>
          <a:p>
            <a:pPr lvl="1"/>
            <a:r>
              <a:rPr lang="en-US" altLang="ko-KR" dirty="0"/>
              <a:t>Total memory: 56.794k * 4bytes ~=227.176k (only forward per a image)</a:t>
            </a:r>
          </a:p>
          <a:p>
            <a:pPr lvl="1"/>
            <a:r>
              <a:rPr lang="en-US" altLang="ko-KR" dirty="0"/>
              <a:t>Total </a:t>
            </a:r>
            <a:r>
              <a:rPr lang="en-US" altLang="ko-KR" dirty="0" err="1"/>
              <a:t>params</a:t>
            </a:r>
            <a:r>
              <a:rPr lang="en-US" altLang="ko-KR" dirty="0"/>
              <a:t>: 4,216,800 (4M) parameters</a:t>
            </a:r>
          </a:p>
          <a:p>
            <a:endParaRPr lang="en-US" altLang="ko-KR" dirty="0"/>
          </a:p>
          <a:p>
            <a:r>
              <a:rPr lang="en-US" altLang="ko-KR" dirty="0" smtClean="0"/>
              <a:t>Accuracy 8% </a:t>
            </a:r>
            <a:r>
              <a:rPr lang="ko-KR" altLang="en-US" dirty="0" smtClean="0"/>
              <a:t>향상 </a:t>
            </a:r>
            <a:r>
              <a:rPr lang="en-US" altLang="ko-KR" dirty="0" smtClean="0"/>
              <a:t>vs. memory 5</a:t>
            </a:r>
            <a:r>
              <a:rPr lang="ko-KR" altLang="en-US" dirty="0" smtClean="0"/>
              <a:t>배 사용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엄청난 연산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속도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60831"/>
              </p:ext>
            </p:extLst>
          </p:nvPr>
        </p:nvGraphicFramePr>
        <p:xfrm>
          <a:off x="1188720" y="1778924"/>
          <a:ext cx="9185563" cy="3092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0496">
                  <a:extLst>
                    <a:ext uri="{9D8B030D-6E8A-4147-A177-3AD203B41FA5}">
                      <a16:colId xmlns:a16="http://schemas.microsoft.com/office/drawing/2014/main" val="1580389634"/>
                    </a:ext>
                  </a:extLst>
                </a:gridCol>
                <a:gridCol w="3070237">
                  <a:extLst>
                    <a:ext uri="{9D8B030D-6E8A-4147-A177-3AD203B41FA5}">
                      <a16:colId xmlns:a16="http://schemas.microsoft.com/office/drawing/2014/main" val="2859423904"/>
                    </a:ext>
                  </a:extLst>
                </a:gridCol>
                <a:gridCol w="3434830">
                  <a:extLst>
                    <a:ext uri="{9D8B030D-6E8A-4147-A177-3AD203B41FA5}">
                      <a16:colId xmlns:a16="http://schemas.microsoft.com/office/drawing/2014/main" val="1917388989"/>
                    </a:ext>
                  </a:extLst>
                </a:gridCol>
              </a:tblGrid>
              <a:tr h="515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Processor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FLOPS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속도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4216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I7-4790k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34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105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31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1x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5996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GTX-</a:t>
                      </a:r>
                      <a:r>
                        <a:rPr lang="en-US" altLang="ko-KR" baseline="0" dirty="0" smtClean="0"/>
                        <a:t>745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793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36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30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2.89x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34644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AWS</a:t>
                      </a:r>
                      <a:r>
                        <a:rPr lang="en-US" altLang="ko-KR" baseline="0" dirty="0" smtClean="0"/>
                        <a:t> EC2, K520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2448 *2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4.78x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842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GTX-970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3494 GFLOPS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11.5x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25932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GTX-1080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8990</a:t>
                      </a:r>
                      <a:r>
                        <a:rPr lang="en-US" altLang="ko-KR" baseline="0" dirty="0" smtClean="0"/>
                        <a:t> TFLOPS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27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19.3x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3595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511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ImageNet 2013 </a:t>
            </a:r>
            <a:r>
              <a:rPr lang="ko-KR" altLang="en-US" dirty="0" smtClean="0"/>
              <a:t>우승 모델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3" y="1681379"/>
            <a:ext cx="8805604" cy="49604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199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33" y="1089842"/>
            <a:ext cx="8593075" cy="488640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691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Wrap-up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Nuts and Bolts of Applying Deep Learning (Andrew Ng), NIPS 2016</a:t>
            </a:r>
          </a:p>
          <a:p>
            <a:pPr lvl="1"/>
            <a:r>
              <a:rPr lang="en-US" altLang="ko-KR" dirty="0" smtClean="0"/>
              <a:t>How do I become machine learning researcher? </a:t>
            </a:r>
          </a:p>
          <a:p>
            <a:pPr lvl="1"/>
            <a:r>
              <a:rPr lang="en-US" altLang="ko-KR" dirty="0" smtClean="0"/>
              <a:t>How do I have my own idea?</a:t>
            </a:r>
          </a:p>
          <a:p>
            <a:pPr lvl="2"/>
            <a:r>
              <a:rPr lang="en-US" altLang="ko-KR" dirty="0" smtClean="0"/>
              <a:t>Read a lot of papers (20~30) and then replicate results</a:t>
            </a:r>
          </a:p>
          <a:p>
            <a:pPr lvl="2"/>
            <a:r>
              <a:rPr lang="en-US" altLang="ko-KR" dirty="0" smtClean="0"/>
              <a:t>Human brain is remarkable device</a:t>
            </a:r>
          </a:p>
          <a:p>
            <a:pPr lvl="2"/>
            <a:r>
              <a:rPr lang="en-US" altLang="ko-KR" dirty="0" smtClean="0"/>
              <a:t>This is incredibly reliable process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Dig into the dirty work: </a:t>
            </a:r>
          </a:p>
          <a:p>
            <a:pPr lvl="2"/>
            <a:r>
              <a:rPr lang="en-US" altLang="ko-KR" dirty="0"/>
              <a:t>cleaning </a:t>
            </a:r>
            <a:r>
              <a:rPr lang="en-US" altLang="ko-KR" dirty="0" smtClean="0"/>
              <a:t>data, replicating results, or hacking the GPU.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Almost </a:t>
            </a:r>
            <a:r>
              <a:rPr lang="en-US" altLang="ko-KR" dirty="0" err="1" smtClean="0"/>
              <a:t>Ph.D</a:t>
            </a:r>
            <a:r>
              <a:rPr lang="en-US" altLang="ko-KR" dirty="0" smtClean="0"/>
              <a:t> Students want to change the world. If you work on AI, what you do have to actually impact to a lot of people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0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57150"/>
            <a:ext cx="66484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7" y="210871"/>
            <a:ext cx="11003626" cy="61454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81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15" y="1822409"/>
            <a:ext cx="8409581" cy="344616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62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22" y="625125"/>
            <a:ext cx="7532795" cy="544178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35288" y="6488668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8-1. </a:t>
            </a:r>
            <a:r>
              <a:rPr lang="en-US" altLang="ko-KR" dirty="0" smtClean="0">
                <a:hlinkClick r:id="rId3"/>
              </a:rPr>
              <a:t>Convolutional Neural network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29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29" y="980304"/>
            <a:ext cx="11109726" cy="53760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03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31264</TotalTime>
  <Words>929</Words>
  <Application>Microsoft Office PowerPoint</Application>
  <PresentationFormat>와이드스크린</PresentationFormat>
  <Paragraphs>216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Arial</vt:lpstr>
      <vt:lpstr>Cambria Math</vt:lpstr>
      <vt:lpstr>Wingdings</vt:lpstr>
      <vt:lpstr>Office 테마</vt:lpstr>
      <vt:lpstr>Machine Learning to Deep Learning_3</vt:lpstr>
      <vt:lpstr>Table of Contents</vt:lpstr>
      <vt:lpstr>Fully Connected(Dense) Neural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Preview</vt:lpstr>
      <vt:lpstr>PowerPoint 프레젠테이션</vt:lpstr>
      <vt:lpstr>PowerPoint 프레젠테이션</vt:lpstr>
      <vt:lpstr>Let’s look at other areas with the same filter(w)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Output Image 크기 계산[1/2]</vt:lpstr>
      <vt:lpstr>Output Image 크기 계산[2/2]</vt:lpstr>
      <vt:lpstr>Padding 계산</vt:lpstr>
      <vt:lpstr>Activation Map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Polling (subsampling)</vt:lpstr>
      <vt:lpstr>PowerPoint 프레젠테이션</vt:lpstr>
      <vt:lpstr>PowerPoint 프레젠테이션</vt:lpstr>
      <vt:lpstr>Fully Connected Layer (FC Layer)</vt:lpstr>
      <vt:lpstr>PowerPoint 프레젠테이션</vt:lpstr>
      <vt:lpstr>PowerPoint 프레젠테이션</vt:lpstr>
      <vt:lpstr>PowerPoint 프레젠테이션</vt:lpstr>
      <vt:lpstr>구현할 CNN 구조</vt:lpstr>
      <vt:lpstr>Parameter updates</vt:lpstr>
      <vt:lpstr>Weight Initialization</vt:lpstr>
      <vt:lpstr>구현 내용</vt:lpstr>
      <vt:lpstr>Break down the CNN in more detail</vt:lpstr>
      <vt:lpstr>구현 내용</vt:lpstr>
      <vt:lpstr>속도</vt:lpstr>
      <vt:lpstr>VGGNet 16</vt:lpstr>
      <vt:lpstr>PowerPoint 프레젠테이션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Learn</dc:title>
  <dc:creator>Microsoft Office User</dc:creator>
  <cp:lastModifiedBy>justin</cp:lastModifiedBy>
  <cp:revision>265</cp:revision>
  <cp:lastPrinted>2016-10-11T08:39:14Z</cp:lastPrinted>
  <dcterms:created xsi:type="dcterms:W3CDTF">2016-09-20T08:08:28Z</dcterms:created>
  <dcterms:modified xsi:type="dcterms:W3CDTF">2017-02-10T06:46:53Z</dcterms:modified>
</cp:coreProperties>
</file>